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7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6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51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4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995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3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39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0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5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890E4-1C1E-4B5D-AC7C-F900F457A14E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69593-FAA1-449A-B405-CBDDA254A95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8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721"/>
            <a:ext cx="12192000" cy="665528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1675044"/>
            <a:ext cx="7481454" cy="2049058"/>
          </a:xfrm>
        </p:spPr>
        <p:txBody>
          <a:bodyPr>
            <a:noAutofit/>
          </a:bodyPr>
          <a:lstStyle/>
          <a:p>
            <a:r>
              <a:rPr lang="en-US" sz="2400" u="sng" dirty="0" smtClean="0">
                <a:latin typeface="3ds" panose="02000503020000020004" pitchFamily="2" charset="0"/>
              </a:rPr>
              <a:t>Master di II </a:t>
            </a:r>
            <a:r>
              <a:rPr lang="en-US" sz="2400" u="sng" dirty="0" err="1" smtClean="0">
                <a:latin typeface="3ds" panose="02000503020000020004" pitchFamily="2" charset="0"/>
              </a:rPr>
              <a:t>livello</a:t>
            </a:r>
            <a:r>
              <a:rPr lang="en-US" sz="2800" u="sng" dirty="0" smtClean="0">
                <a:latin typeface="3ds" panose="02000503020000020004" pitchFamily="2" charset="0"/>
              </a:rPr>
              <a:t/>
            </a:r>
            <a:br>
              <a:rPr lang="en-US" sz="2800" u="sng" dirty="0" smtClean="0">
                <a:latin typeface="3ds" panose="02000503020000020004" pitchFamily="2" charset="0"/>
              </a:rPr>
            </a:br>
            <a:r>
              <a:rPr lang="en-US" sz="1600" dirty="0" smtClean="0">
                <a:latin typeface="3ds" panose="02000503020000020004" pitchFamily="2" charset="0"/>
              </a:rPr>
              <a:t/>
            </a:r>
            <a:br>
              <a:rPr lang="en-US" sz="1600" dirty="0" smtClean="0">
                <a:latin typeface="3ds" panose="02000503020000020004" pitchFamily="2" charset="0"/>
              </a:rPr>
            </a:br>
            <a:r>
              <a:rPr lang="en-US" sz="4200" dirty="0" smtClean="0">
                <a:latin typeface="3ds" panose="02000503020000020004" pitchFamily="2" charset="0"/>
              </a:rPr>
              <a:t>Management in </a:t>
            </a:r>
            <a:r>
              <a:rPr lang="en-US" sz="4200" dirty="0" err="1" smtClean="0">
                <a:latin typeface="3ds" panose="02000503020000020004" pitchFamily="2" charset="0"/>
              </a:rPr>
              <a:t>Farmacia</a:t>
            </a:r>
            <a:r>
              <a:rPr lang="en-US" sz="4200" dirty="0" smtClean="0">
                <a:latin typeface="3ds" panose="02000503020000020004" pitchFamily="2" charset="0"/>
              </a:rPr>
              <a:t> </a:t>
            </a:r>
            <a:r>
              <a:rPr lang="en-US" sz="4200" dirty="0" err="1" smtClean="0">
                <a:latin typeface="3ds" panose="02000503020000020004" pitchFamily="2" charset="0"/>
              </a:rPr>
              <a:t>Clinica</a:t>
            </a:r>
            <a:r>
              <a:rPr lang="en-US" sz="4200" dirty="0" smtClean="0">
                <a:latin typeface="3ds" panose="02000503020000020004" pitchFamily="2" charset="0"/>
              </a:rPr>
              <a:t> </a:t>
            </a:r>
            <a:r>
              <a:rPr lang="en-US" sz="4200" dirty="0" err="1" smtClean="0">
                <a:latin typeface="3ds" panose="02000503020000020004" pitchFamily="2" charset="0"/>
              </a:rPr>
              <a:t>Oncologica</a:t>
            </a:r>
            <a:r>
              <a:rPr lang="en-US" sz="4200" dirty="0" smtClean="0">
                <a:latin typeface="3ds" panose="02000503020000020004" pitchFamily="2" charset="0"/>
              </a:rPr>
              <a:t> </a:t>
            </a:r>
            <a:r>
              <a:rPr lang="en-US" sz="4800" dirty="0" smtClean="0">
                <a:latin typeface="3ds" panose="02000503020000020004" pitchFamily="2" charset="0"/>
              </a:rPr>
              <a:t/>
            </a:r>
            <a:br>
              <a:rPr lang="en-US" sz="4800" dirty="0" smtClean="0">
                <a:latin typeface="3ds" panose="02000503020000020004" pitchFamily="2" charset="0"/>
              </a:rPr>
            </a:br>
            <a:endParaRPr lang="en-US" sz="2400" dirty="0">
              <a:latin typeface="3ds" panose="02000503020000020004" pitchFamily="2" charset="0"/>
            </a:endParaRPr>
          </a:p>
        </p:txBody>
      </p:sp>
      <p:pic>
        <p:nvPicPr>
          <p:cNvPr id="5" name="Immagin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327" y="198121"/>
            <a:ext cx="923925" cy="923925"/>
          </a:xfrm>
          <a:prstGeom prst="rect">
            <a:avLst/>
          </a:prstGeom>
        </p:spPr>
      </p:pic>
      <p:pic>
        <p:nvPicPr>
          <p:cNvPr id="6" name="Immagin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135" y="169546"/>
            <a:ext cx="1343025" cy="890270"/>
          </a:xfrm>
          <a:prstGeom prst="rect">
            <a:avLst/>
          </a:prstGeom>
        </p:spPr>
      </p:pic>
      <p:pic>
        <p:nvPicPr>
          <p:cNvPr id="7" name="Immagine 6" descr="Risultati immagini per unict logo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20" y="226696"/>
            <a:ext cx="1866900" cy="806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magine 7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021" y="182881"/>
            <a:ext cx="143573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09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6444529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1482434" y="665017"/>
            <a:ext cx="9144000" cy="567258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3ds" panose="02000503020000020004" pitchFamily="2" charset="0"/>
              </a:rPr>
              <a:t>Finalità</a:t>
            </a:r>
            <a:r>
              <a:rPr lang="en-US" sz="3600" dirty="0" smtClean="0">
                <a:latin typeface="3ds" panose="02000503020000020004" pitchFamily="2" charset="0"/>
              </a:rPr>
              <a:t> del master</a:t>
            </a:r>
            <a:endParaRPr lang="en-US" sz="3600" dirty="0">
              <a:latin typeface="3ds" panose="02000503020000020004" pitchFamily="2" charset="0"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308954" y="3252354"/>
            <a:ext cx="11490960" cy="11720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it-IT" sz="2000" dirty="0" smtClean="0">
                <a:latin typeface="3ds" panose="02000503020000020004" pitchFamily="2" charset="0"/>
              </a:rPr>
              <a:t>Completamento del percorso specialistico del farmacista neo laureato o in possesso di diploma di specialità su problematiche inerenti il </a:t>
            </a:r>
            <a:r>
              <a:rPr lang="it-IT" sz="2000" dirty="0" err="1" smtClean="0">
                <a:latin typeface="3ds" panose="02000503020000020004" pitchFamily="2" charset="0"/>
              </a:rPr>
              <a:t>compounding</a:t>
            </a:r>
            <a:r>
              <a:rPr lang="it-IT" sz="2000" dirty="0" smtClean="0">
                <a:latin typeface="3ds" panose="02000503020000020004" pitchFamily="2" charset="0"/>
              </a:rPr>
              <a:t> oncologico e le terapie oncologiche;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it-IT" sz="2000" dirty="0" smtClean="0">
                <a:latin typeface="3ds" panose="02000503020000020004" pitchFamily="2" charset="0"/>
              </a:rPr>
              <a:t>Fornire competenze necessarie ad operare nel rispetto delle più recenti normative di sicurezza all’interno delle UFA;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it-IT" sz="2000" dirty="0">
                <a:latin typeface="3ds" panose="02000503020000020004" pitchFamily="2" charset="0"/>
              </a:rPr>
              <a:t>Acquisizione da parte dei discenti </a:t>
            </a:r>
            <a:r>
              <a:rPr lang="it-IT" sz="2000" dirty="0" smtClean="0">
                <a:latin typeface="3ds" panose="02000503020000020004" pitchFamily="2" charset="0"/>
              </a:rPr>
              <a:t>di informazioni relative al monitoraggio </a:t>
            </a:r>
            <a:r>
              <a:rPr lang="it-IT" sz="2000" dirty="0">
                <a:latin typeface="3ds" panose="02000503020000020004" pitchFamily="2" charset="0"/>
              </a:rPr>
              <a:t>dell'appropriatezza d'uso e dei possibili effetti </a:t>
            </a:r>
            <a:r>
              <a:rPr lang="it-IT" sz="2000" dirty="0" smtClean="0">
                <a:latin typeface="3ds" panose="02000503020000020004" pitchFamily="2" charset="0"/>
              </a:rPr>
              <a:t>avversi degli farmaci antitumorali. </a:t>
            </a:r>
            <a:endParaRPr lang="en-US" sz="2000" dirty="0">
              <a:latin typeface="3ds" panose="02000503020000020004" pitchFamily="2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0" y="0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10"/>
          <p:cNvSpPr txBox="1"/>
          <p:nvPr/>
        </p:nvSpPr>
        <p:spPr>
          <a:xfrm>
            <a:off x="6824749" y="6483930"/>
            <a:ext cx="5235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</a:rPr>
              <a:t>Management in </a:t>
            </a:r>
            <a:r>
              <a:rPr lang="en-US" sz="1400" i="1" dirty="0" err="1" smtClean="0">
                <a:solidFill>
                  <a:schemeClr val="bg1"/>
                </a:solidFill>
              </a:rPr>
              <a:t>Farmacia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Clinica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Oncologica</a:t>
            </a:r>
            <a:r>
              <a:rPr lang="en-US" sz="1400" i="1" dirty="0" smtClean="0">
                <a:solidFill>
                  <a:schemeClr val="bg1"/>
                </a:solidFill>
              </a:rPr>
              <a:t> – Catania - 09/01/2020</a:t>
            </a:r>
            <a:endParaRPr lang="en-US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92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6444529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1482434" y="665017"/>
            <a:ext cx="9144000" cy="567258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3ds" panose="02000503020000020004" pitchFamily="2" charset="0"/>
              </a:rPr>
              <a:t>Il piano </a:t>
            </a:r>
            <a:r>
              <a:rPr lang="en-US" sz="3600" dirty="0" err="1" smtClean="0">
                <a:latin typeface="3ds" panose="02000503020000020004" pitchFamily="2" charset="0"/>
              </a:rPr>
              <a:t>didattico</a:t>
            </a:r>
            <a:r>
              <a:rPr lang="en-US" sz="3600" dirty="0" smtClean="0">
                <a:latin typeface="3ds" panose="02000503020000020004" pitchFamily="2" charset="0"/>
              </a:rPr>
              <a:t> del master</a:t>
            </a:r>
            <a:endParaRPr lang="en-US" sz="3600" dirty="0">
              <a:latin typeface="3ds" panose="02000503020000020004" pitchFamily="2" charset="0"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48489" y="1396538"/>
            <a:ext cx="12011891" cy="28595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buFontTx/>
              <a:buChar char="-"/>
            </a:pPr>
            <a:r>
              <a:rPr lang="it-IT" sz="2400" dirty="0" smtClean="0">
                <a:latin typeface="3ds" panose="02000503020000020004" pitchFamily="2" charset="0"/>
              </a:rPr>
              <a:t>Master di II livello di durata annuale (60 CFU)</a:t>
            </a:r>
          </a:p>
          <a:p>
            <a:pPr marL="342900" indent="-342900" algn="l">
              <a:lnSpc>
                <a:spcPct val="150000"/>
              </a:lnSpc>
              <a:buFontTx/>
              <a:buChar char="-"/>
            </a:pPr>
            <a:r>
              <a:rPr lang="it-IT" sz="2400" dirty="0" smtClean="0">
                <a:latin typeface="3ds" panose="02000503020000020004" pitchFamily="2" charset="0"/>
              </a:rPr>
              <a:t>Piano di studi articolato in cinque macro insegnamenti a struttura modulare</a:t>
            </a:r>
          </a:p>
          <a:p>
            <a:pPr marL="342900" indent="-342900" algn="l">
              <a:lnSpc>
                <a:spcPct val="150000"/>
              </a:lnSpc>
              <a:buFontTx/>
              <a:buChar char="-"/>
            </a:pPr>
            <a:r>
              <a:rPr lang="it-IT" sz="2400" dirty="0" smtClean="0">
                <a:latin typeface="3ds" panose="02000503020000020004" pitchFamily="2" charset="0"/>
              </a:rPr>
              <a:t>300 ore di attività presso strutture ospedaliere convenzionate e dotate di Unità per la preparazione di Farmaci Antitumorali (UFA)</a:t>
            </a:r>
            <a:r>
              <a:rPr lang="en-US" sz="2400" dirty="0" smtClean="0">
                <a:latin typeface="3ds" panose="02000503020000020004" pitchFamily="2" charset="0"/>
              </a:rPr>
              <a:t/>
            </a:r>
            <a:br>
              <a:rPr lang="en-US" sz="2400" dirty="0" smtClean="0">
                <a:latin typeface="3ds" panose="02000503020000020004" pitchFamily="2" charset="0"/>
              </a:rPr>
            </a:br>
            <a:endParaRPr lang="en-US" sz="2400" dirty="0">
              <a:latin typeface="3ds" panose="02000503020000020004" pitchFamily="2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0" y="0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10"/>
          <p:cNvSpPr txBox="1"/>
          <p:nvPr/>
        </p:nvSpPr>
        <p:spPr>
          <a:xfrm>
            <a:off x="6824749" y="6483930"/>
            <a:ext cx="5235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</a:rPr>
              <a:t>Management in </a:t>
            </a:r>
            <a:r>
              <a:rPr lang="en-US" sz="1400" i="1" dirty="0" err="1" smtClean="0">
                <a:solidFill>
                  <a:schemeClr val="bg1"/>
                </a:solidFill>
              </a:rPr>
              <a:t>Farmacia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Clinica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Oncologica</a:t>
            </a:r>
            <a:r>
              <a:rPr lang="en-US" sz="1400" i="1" dirty="0" smtClean="0">
                <a:solidFill>
                  <a:schemeClr val="bg1"/>
                </a:solidFill>
              </a:rPr>
              <a:t> – Catania - 09/01/2020</a:t>
            </a:r>
            <a:endParaRPr lang="en-US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94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6444529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/>
          <p:cNvSpPr/>
          <p:nvPr/>
        </p:nvSpPr>
        <p:spPr>
          <a:xfrm>
            <a:off x="0" y="-33251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10"/>
          <p:cNvSpPr txBox="1"/>
          <p:nvPr/>
        </p:nvSpPr>
        <p:spPr>
          <a:xfrm>
            <a:off x="6824749" y="6483930"/>
            <a:ext cx="5235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</a:rPr>
              <a:t>Management in </a:t>
            </a:r>
            <a:r>
              <a:rPr lang="en-US" sz="1400" i="1" dirty="0" err="1" smtClean="0">
                <a:solidFill>
                  <a:schemeClr val="bg1"/>
                </a:solidFill>
              </a:rPr>
              <a:t>Farmacia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Clinica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Oncologica</a:t>
            </a:r>
            <a:r>
              <a:rPr lang="en-US" sz="1400" i="1" dirty="0" smtClean="0">
                <a:solidFill>
                  <a:schemeClr val="bg1"/>
                </a:solidFill>
              </a:rPr>
              <a:t> – Catania - 09/01/2020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4" name="Ovale 3"/>
          <p:cNvSpPr/>
          <p:nvPr/>
        </p:nvSpPr>
        <p:spPr>
          <a:xfrm>
            <a:off x="2151473" y="477072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e 18"/>
          <p:cNvSpPr/>
          <p:nvPr/>
        </p:nvSpPr>
        <p:spPr>
          <a:xfrm>
            <a:off x="2151473" y="3457185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e 19"/>
          <p:cNvSpPr/>
          <p:nvPr/>
        </p:nvSpPr>
        <p:spPr>
          <a:xfrm>
            <a:off x="4902985" y="1963513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e 20"/>
          <p:cNvSpPr/>
          <p:nvPr/>
        </p:nvSpPr>
        <p:spPr>
          <a:xfrm>
            <a:off x="7654497" y="477072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e 21"/>
          <p:cNvSpPr/>
          <p:nvPr/>
        </p:nvSpPr>
        <p:spPr>
          <a:xfrm>
            <a:off x="7654497" y="3457185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tangolo 4"/>
          <p:cNvSpPr/>
          <p:nvPr/>
        </p:nvSpPr>
        <p:spPr>
          <a:xfrm>
            <a:off x="2241714" y="1618279"/>
            <a:ext cx="2834640" cy="73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indent="-2286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Quadro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epidemiologico e clinico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dell'oncologia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151473" y="4410700"/>
            <a:ext cx="3050770" cy="1414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Normativa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di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riferimento relativa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all'allestimento di farmaci antitumorali</a:t>
            </a:r>
            <a:endParaRPr lang="it-IT" sz="1600" kern="1400" dirty="0" smtClean="0">
              <a:ln>
                <a:noFill/>
              </a:ln>
              <a:solidFill>
                <a:srgbClr val="4D4D4D"/>
              </a:solidFill>
              <a:effectLst/>
              <a:latin typeface="Georgia" panose="02040502050405020303" pitchFamily="18" charset="0"/>
            </a:endParaRPr>
          </a:p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it-IT" sz="2000" kern="140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 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902985" y="3073225"/>
            <a:ext cx="2912177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indent="-228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Gestione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della terapia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oncologica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7654497" y="1486459"/>
            <a:ext cx="30151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Gestione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delle sperimentazioni cliniche in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oncologia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7690145" y="4434557"/>
            <a:ext cx="28892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Gestione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della farmacovigilanza in oncologia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clinica</a:t>
            </a:r>
            <a:r>
              <a:rPr lang="it-IT" sz="2000" kern="140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 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1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6444529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/>
          <p:cNvSpPr/>
          <p:nvPr/>
        </p:nvSpPr>
        <p:spPr>
          <a:xfrm>
            <a:off x="0" y="-33251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10"/>
          <p:cNvSpPr txBox="1"/>
          <p:nvPr/>
        </p:nvSpPr>
        <p:spPr>
          <a:xfrm>
            <a:off x="6824749" y="6483930"/>
            <a:ext cx="5235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</a:rPr>
              <a:t>Management in </a:t>
            </a:r>
            <a:r>
              <a:rPr lang="en-US" sz="1400" i="1" dirty="0" err="1" smtClean="0">
                <a:solidFill>
                  <a:schemeClr val="bg1"/>
                </a:solidFill>
              </a:rPr>
              <a:t>Farmacia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Clinica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Oncologica</a:t>
            </a:r>
            <a:r>
              <a:rPr lang="en-US" sz="1400" i="1" dirty="0" smtClean="0">
                <a:solidFill>
                  <a:schemeClr val="bg1"/>
                </a:solidFill>
              </a:rPr>
              <a:t> – Catania - 09/01/2020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4" name="Ovale 3"/>
          <p:cNvSpPr/>
          <p:nvPr/>
        </p:nvSpPr>
        <p:spPr>
          <a:xfrm>
            <a:off x="2151473" y="477072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ttangolo 4"/>
          <p:cNvSpPr/>
          <p:nvPr/>
        </p:nvSpPr>
        <p:spPr>
          <a:xfrm>
            <a:off x="2241714" y="1618279"/>
            <a:ext cx="2834640" cy="735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indent="-2286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Quadro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epidemiologico e clinico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dell'oncologia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87975" y="3447796"/>
            <a:ext cx="1931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Nuove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prospettive</a:t>
            </a:r>
            <a:r>
              <a:rPr lang="en-US" sz="1600" dirty="0" smtClean="0">
                <a:latin typeface="3ds" panose="02000503020000020004" pitchFamily="2" charset="0"/>
              </a:rPr>
              <a:t> di </a:t>
            </a:r>
            <a:r>
              <a:rPr lang="en-US" sz="1600" dirty="0" err="1" smtClean="0">
                <a:latin typeface="3ds" panose="02000503020000020004" pitchFamily="2" charset="0"/>
              </a:rPr>
              <a:t>cura</a:t>
            </a:r>
            <a:r>
              <a:rPr lang="en-US" sz="1600" dirty="0" smtClean="0">
                <a:latin typeface="3ds" panose="02000503020000020004" pitchFamily="2" charset="0"/>
              </a:rPr>
              <a:t> per </a:t>
            </a:r>
            <a:r>
              <a:rPr lang="en-US" sz="1600" dirty="0" err="1" smtClean="0">
                <a:latin typeface="3ds" panose="02000503020000020004" pitchFamily="2" charset="0"/>
              </a:rPr>
              <a:t>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pazienti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oncologici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14" name="Connettore 2 13"/>
          <p:cNvCxnSpPr>
            <a:stCxn id="4" idx="4"/>
          </p:cNvCxnSpPr>
          <p:nvPr/>
        </p:nvCxnSpPr>
        <p:spPr>
          <a:xfrm>
            <a:off x="3659034" y="3425926"/>
            <a:ext cx="0" cy="8528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4" idx="3"/>
          </p:cNvCxnSpPr>
          <p:nvPr/>
        </p:nvCxnSpPr>
        <p:spPr>
          <a:xfrm flipH="1">
            <a:off x="2241714" y="2994076"/>
            <a:ext cx="351313" cy="364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/>
          <p:cNvSpPr txBox="1"/>
          <p:nvPr/>
        </p:nvSpPr>
        <p:spPr>
          <a:xfrm>
            <a:off x="2693396" y="4278793"/>
            <a:ext cx="19312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3ds" panose="02000503020000020004" pitchFamily="2" charset="0"/>
              </a:rPr>
              <a:t>La </a:t>
            </a:r>
            <a:r>
              <a:rPr lang="en-US" sz="1600" dirty="0" err="1" smtClean="0">
                <a:latin typeface="3ds" panose="02000503020000020004" pitchFamily="2" charset="0"/>
              </a:rPr>
              <a:t>terapia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dei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tumori</a:t>
            </a:r>
            <a:r>
              <a:rPr lang="en-US" sz="1600" dirty="0" smtClean="0">
                <a:latin typeface="3ds" panose="02000503020000020004" pitchFamily="2" charset="0"/>
              </a:rPr>
              <a:t> solidi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25" name="Connettore 2 24"/>
          <p:cNvCxnSpPr>
            <a:stCxn id="4" idx="5"/>
          </p:cNvCxnSpPr>
          <p:nvPr/>
        </p:nvCxnSpPr>
        <p:spPr>
          <a:xfrm>
            <a:off x="4725041" y="2994076"/>
            <a:ext cx="351313" cy="364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4506645" y="3529842"/>
            <a:ext cx="19312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3ds" panose="02000503020000020004" pitchFamily="2" charset="0"/>
              </a:rPr>
              <a:t>La </a:t>
            </a:r>
            <a:r>
              <a:rPr lang="en-US" sz="1600" dirty="0" err="1" smtClean="0">
                <a:latin typeface="3ds" panose="02000503020000020004" pitchFamily="2" charset="0"/>
              </a:rPr>
              <a:t>terapia</a:t>
            </a:r>
            <a:r>
              <a:rPr lang="en-US" sz="1600" dirty="0" smtClean="0">
                <a:latin typeface="3ds" panose="02000503020000020004" pitchFamily="2" charset="0"/>
              </a:rPr>
              <a:t> in </a:t>
            </a:r>
            <a:r>
              <a:rPr lang="en-US" sz="1600" dirty="0" err="1" smtClean="0">
                <a:latin typeface="3ds" panose="02000503020000020004" pitchFamily="2" charset="0"/>
              </a:rPr>
              <a:t>oncoematologia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28" name="Connettore 2 27"/>
          <p:cNvCxnSpPr>
            <a:stCxn id="4" idx="6"/>
          </p:cNvCxnSpPr>
          <p:nvPr/>
        </p:nvCxnSpPr>
        <p:spPr>
          <a:xfrm>
            <a:off x="5166595" y="1951499"/>
            <a:ext cx="6090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5775649" y="1659111"/>
            <a:ext cx="2108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Tossicità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nella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terapia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antitumorale</a:t>
            </a:r>
            <a:endParaRPr lang="en-US" sz="1600" dirty="0">
              <a:latin typeface="3ds" panose="02000503020000020004" pitchFamily="2" charset="0"/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9032033" y="653143"/>
            <a:ext cx="2323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3ds" panose="02000503020000020004" pitchFamily="2" charset="0"/>
              </a:rPr>
              <a:t>Primo </a:t>
            </a:r>
            <a:r>
              <a:rPr lang="en-US" b="1" dirty="0" err="1" smtClean="0">
                <a:latin typeface="3ds" panose="02000503020000020004" pitchFamily="2" charset="0"/>
              </a:rPr>
              <a:t>Insegnamento</a:t>
            </a:r>
            <a:endParaRPr lang="en-US" b="1" dirty="0">
              <a:latin typeface="3ds" panose="020005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29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6444529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/>
          <p:cNvSpPr/>
          <p:nvPr/>
        </p:nvSpPr>
        <p:spPr>
          <a:xfrm>
            <a:off x="0" y="-33251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10"/>
          <p:cNvSpPr txBox="1"/>
          <p:nvPr/>
        </p:nvSpPr>
        <p:spPr>
          <a:xfrm>
            <a:off x="6824749" y="6483930"/>
            <a:ext cx="5235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</a:rPr>
              <a:t>Management in </a:t>
            </a:r>
            <a:r>
              <a:rPr lang="en-US" sz="1400" i="1" dirty="0" err="1" smtClean="0">
                <a:solidFill>
                  <a:schemeClr val="bg1"/>
                </a:solidFill>
              </a:rPr>
              <a:t>Farmacia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Clinica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Oncologica</a:t>
            </a:r>
            <a:r>
              <a:rPr lang="en-US" sz="1400" i="1" dirty="0" smtClean="0">
                <a:solidFill>
                  <a:schemeClr val="bg1"/>
                </a:solidFill>
              </a:rPr>
              <a:t> – Catania - 09/01/2020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9032033" y="653143"/>
            <a:ext cx="2323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3ds" panose="02000503020000020004" pitchFamily="2" charset="0"/>
              </a:rPr>
              <a:t>Secondo </a:t>
            </a:r>
            <a:r>
              <a:rPr lang="en-US" b="1" dirty="0" err="1" smtClean="0">
                <a:latin typeface="3ds" panose="02000503020000020004" pitchFamily="2" charset="0"/>
              </a:rPr>
              <a:t>Insegnamento</a:t>
            </a:r>
            <a:endParaRPr lang="en-US" b="1" dirty="0">
              <a:latin typeface="3ds" panose="02000503020000020004" pitchFamily="2" charset="0"/>
            </a:endParaRPr>
          </a:p>
        </p:txBody>
      </p:sp>
      <p:sp>
        <p:nvSpPr>
          <p:cNvPr id="17" name="Ovale 16"/>
          <p:cNvSpPr/>
          <p:nvPr/>
        </p:nvSpPr>
        <p:spPr>
          <a:xfrm>
            <a:off x="2151473" y="3457185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ttangolo 17"/>
          <p:cNvSpPr/>
          <p:nvPr/>
        </p:nvSpPr>
        <p:spPr>
          <a:xfrm>
            <a:off x="2151473" y="4410700"/>
            <a:ext cx="3050770" cy="1414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Normativa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di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riferimento relativa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all'allestimento di farmaci antitumorali</a:t>
            </a:r>
            <a:endParaRPr lang="it-IT" sz="1600" kern="1400" dirty="0" smtClean="0">
              <a:ln>
                <a:noFill/>
              </a:ln>
              <a:solidFill>
                <a:srgbClr val="4D4D4D"/>
              </a:solidFill>
              <a:effectLst/>
              <a:latin typeface="Georgia" panose="02040502050405020303" pitchFamily="18" charset="0"/>
            </a:endParaRPr>
          </a:p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it-IT" sz="2000" kern="140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 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  <p:cxnSp>
        <p:nvCxnSpPr>
          <p:cNvPr id="3" name="Connettore 2 2"/>
          <p:cNvCxnSpPr>
            <a:stCxn id="17" idx="2"/>
          </p:cNvCxnSpPr>
          <p:nvPr/>
        </p:nvCxnSpPr>
        <p:spPr>
          <a:xfrm flipH="1">
            <a:off x="1567543" y="4931612"/>
            <a:ext cx="583930" cy="4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/>
          <p:cNvSpPr txBox="1"/>
          <p:nvPr/>
        </p:nvSpPr>
        <p:spPr>
          <a:xfrm>
            <a:off x="-111967" y="4269892"/>
            <a:ext cx="17780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Farmaci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antiblastici</a:t>
            </a:r>
            <a:r>
              <a:rPr lang="en-US" sz="1600" dirty="0" smtClean="0">
                <a:latin typeface="3ds" panose="02000503020000020004" pitchFamily="2" charset="0"/>
              </a:rPr>
              <a:t>:</a:t>
            </a:r>
          </a:p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Quadro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normativo</a:t>
            </a:r>
            <a:r>
              <a:rPr lang="en-US" sz="1600" dirty="0" smtClean="0">
                <a:latin typeface="3ds" panose="02000503020000020004" pitchFamily="2" charset="0"/>
              </a:rPr>
              <a:t> di </a:t>
            </a:r>
            <a:r>
              <a:rPr lang="en-US" sz="1600" dirty="0" err="1" smtClean="0">
                <a:latin typeface="3ds" panose="02000503020000020004" pitchFamily="2" charset="0"/>
              </a:rPr>
              <a:t>riferimento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7" name="Connettore 2 6"/>
          <p:cNvCxnSpPr>
            <a:stCxn id="17" idx="1"/>
          </p:cNvCxnSpPr>
          <p:nvPr/>
        </p:nvCxnSpPr>
        <p:spPr>
          <a:xfrm flipH="1" flipV="1">
            <a:off x="2151473" y="3457185"/>
            <a:ext cx="441554" cy="431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220198" y="2240345"/>
            <a:ext cx="19312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Unità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farmaci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antitumorali</a:t>
            </a:r>
            <a:r>
              <a:rPr lang="en-US" sz="1600" dirty="0" smtClean="0">
                <a:latin typeface="3ds" panose="02000503020000020004" pitchFamily="2" charset="0"/>
              </a:rPr>
              <a:t>: </a:t>
            </a:r>
            <a:r>
              <a:rPr lang="en-US" sz="1600" dirty="0" err="1" smtClean="0">
                <a:latin typeface="3ds" panose="02000503020000020004" pitchFamily="2" charset="0"/>
              </a:rPr>
              <a:t>organizzazione</a:t>
            </a:r>
            <a:r>
              <a:rPr lang="en-US" sz="1600" dirty="0" smtClean="0">
                <a:latin typeface="3ds" panose="02000503020000020004" pitchFamily="2" charset="0"/>
              </a:rPr>
              <a:t> e </a:t>
            </a:r>
            <a:r>
              <a:rPr lang="en-US" sz="1600" dirty="0" err="1" smtClean="0">
                <a:latin typeface="3ds" panose="02000503020000020004" pitchFamily="2" charset="0"/>
              </a:rPr>
              <a:t>requisiti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strutturali</a:t>
            </a:r>
            <a:r>
              <a:rPr lang="en-US" sz="1600" dirty="0" smtClean="0">
                <a:latin typeface="3ds" panose="02000503020000020004" pitchFamily="2" charset="0"/>
              </a:rPr>
              <a:t> e </a:t>
            </a:r>
            <a:r>
              <a:rPr lang="en-US" sz="1600" dirty="0" err="1" smtClean="0">
                <a:latin typeface="3ds" panose="02000503020000020004" pitchFamily="2" charset="0"/>
              </a:rPr>
              <a:t>tecnologici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13" name="Connettore 2 12"/>
          <p:cNvCxnSpPr>
            <a:stCxn id="17" idx="0"/>
          </p:cNvCxnSpPr>
          <p:nvPr/>
        </p:nvCxnSpPr>
        <p:spPr>
          <a:xfrm flipV="1">
            <a:off x="3659034" y="2902064"/>
            <a:ext cx="0" cy="555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2460050" y="1949857"/>
            <a:ext cx="23979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Requisiti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dei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locali</a:t>
            </a:r>
            <a:r>
              <a:rPr lang="en-US" sz="1600" dirty="0" smtClean="0">
                <a:latin typeface="3ds" panose="02000503020000020004" pitchFamily="2" charset="0"/>
              </a:rPr>
              <a:t> e </a:t>
            </a:r>
            <a:r>
              <a:rPr lang="en-US" sz="1600" dirty="0" err="1" smtClean="0">
                <a:latin typeface="3ds" panose="02000503020000020004" pitchFamily="2" charset="0"/>
              </a:rPr>
              <a:t>delle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apparecchiature</a:t>
            </a:r>
            <a:r>
              <a:rPr lang="en-US" sz="1600" dirty="0" smtClean="0">
                <a:latin typeface="3ds" panose="02000503020000020004" pitchFamily="2" charset="0"/>
              </a:rPr>
              <a:t> e </a:t>
            </a:r>
            <a:r>
              <a:rPr lang="en-US" sz="1600" dirty="0" err="1" smtClean="0">
                <a:latin typeface="3ds" panose="02000503020000020004" pitchFamily="2" charset="0"/>
              </a:rPr>
              <a:t>dispositivi</a:t>
            </a:r>
            <a:r>
              <a:rPr lang="en-US" sz="1600" dirty="0" smtClean="0">
                <a:latin typeface="3ds" panose="02000503020000020004" pitchFamily="2" charset="0"/>
              </a:rPr>
              <a:t> di </a:t>
            </a:r>
            <a:r>
              <a:rPr lang="en-US" sz="1600" dirty="0" err="1" smtClean="0">
                <a:latin typeface="3ds" panose="02000503020000020004" pitchFamily="2" charset="0"/>
              </a:rPr>
              <a:t>protezione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19" name="Connettore 2 18"/>
          <p:cNvCxnSpPr>
            <a:stCxn id="17" idx="7"/>
          </p:cNvCxnSpPr>
          <p:nvPr/>
        </p:nvCxnSpPr>
        <p:spPr>
          <a:xfrm flipV="1">
            <a:off x="4725041" y="3457185"/>
            <a:ext cx="477202" cy="431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0"/>
          <p:cNvSpPr txBox="1"/>
          <p:nvPr/>
        </p:nvSpPr>
        <p:spPr>
          <a:xfrm>
            <a:off x="5270274" y="2390957"/>
            <a:ext cx="24927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Classificazione</a:t>
            </a:r>
            <a:r>
              <a:rPr lang="en-US" sz="1600" dirty="0" smtClean="0">
                <a:latin typeface="3ds" panose="02000503020000020004" pitchFamily="2" charset="0"/>
              </a:rPr>
              <a:t> e </a:t>
            </a:r>
            <a:r>
              <a:rPr lang="en-US" sz="1600" dirty="0" err="1" smtClean="0">
                <a:latin typeface="3ds" panose="02000503020000020004" pitchFamily="2" charset="0"/>
              </a:rPr>
              <a:t>monitoraggio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ambientale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convalida</a:t>
            </a:r>
            <a:r>
              <a:rPr lang="en-US" sz="1600" dirty="0" smtClean="0">
                <a:latin typeface="3ds" panose="02000503020000020004" pitchFamily="2" charset="0"/>
              </a:rPr>
              <a:t> del </a:t>
            </a:r>
            <a:r>
              <a:rPr lang="en-US" sz="1600" dirty="0" err="1" smtClean="0">
                <a:latin typeface="3ds" panose="02000503020000020004" pitchFamily="2" charset="0"/>
              </a:rPr>
              <a:t>processo</a:t>
            </a:r>
            <a:r>
              <a:rPr lang="en-US" sz="1600" dirty="0" smtClean="0">
                <a:latin typeface="3ds" panose="02000503020000020004" pitchFamily="2" charset="0"/>
              </a:rPr>
              <a:t> di </a:t>
            </a:r>
            <a:r>
              <a:rPr lang="en-US" sz="1600" dirty="0" err="1" smtClean="0">
                <a:latin typeface="3ds" panose="02000503020000020004" pitchFamily="2" charset="0"/>
              </a:rPr>
              <a:t>allestimento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22" name="Connettore 2 21"/>
          <p:cNvCxnSpPr>
            <a:stCxn id="17" idx="6"/>
          </p:cNvCxnSpPr>
          <p:nvPr/>
        </p:nvCxnSpPr>
        <p:spPr>
          <a:xfrm flipV="1">
            <a:off x="5166595" y="4931611"/>
            <a:ext cx="59972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/>
          <p:cNvSpPr txBox="1"/>
          <p:nvPr/>
        </p:nvSpPr>
        <p:spPr>
          <a:xfrm>
            <a:off x="5783750" y="4639223"/>
            <a:ext cx="2397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Gestione</a:t>
            </a:r>
            <a:r>
              <a:rPr lang="en-US" sz="1600" dirty="0" smtClean="0">
                <a:latin typeface="3ds" panose="02000503020000020004" pitchFamily="2" charset="0"/>
              </a:rPr>
              <a:t> del </a:t>
            </a:r>
            <a:r>
              <a:rPr lang="en-US" sz="1600" dirty="0" err="1" smtClean="0">
                <a:latin typeface="3ds" panose="02000503020000020004" pitchFamily="2" charset="0"/>
              </a:rPr>
              <a:t>rischio</a:t>
            </a:r>
            <a:r>
              <a:rPr lang="en-US" sz="1600" dirty="0" smtClean="0">
                <a:latin typeface="3ds" panose="02000503020000020004" pitchFamily="2" charset="0"/>
              </a:rPr>
              <a:t> di </a:t>
            </a:r>
            <a:r>
              <a:rPr lang="en-US" sz="1600" dirty="0" err="1" smtClean="0">
                <a:latin typeface="3ds" panose="02000503020000020004" pitchFamily="2" charset="0"/>
              </a:rPr>
              <a:t>esposizione</a:t>
            </a:r>
            <a:endParaRPr lang="en-US" sz="1600" dirty="0">
              <a:latin typeface="3ds" panose="020005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6444529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/>
          <p:cNvSpPr/>
          <p:nvPr/>
        </p:nvSpPr>
        <p:spPr>
          <a:xfrm>
            <a:off x="0" y="-33251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10"/>
          <p:cNvSpPr txBox="1"/>
          <p:nvPr/>
        </p:nvSpPr>
        <p:spPr>
          <a:xfrm>
            <a:off x="6824749" y="6483930"/>
            <a:ext cx="5235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</a:rPr>
              <a:t>Management in </a:t>
            </a:r>
            <a:r>
              <a:rPr lang="en-US" sz="1400" i="1" dirty="0" err="1" smtClean="0">
                <a:solidFill>
                  <a:schemeClr val="bg1"/>
                </a:solidFill>
              </a:rPr>
              <a:t>Farmacia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Clinica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Oncologica</a:t>
            </a:r>
            <a:r>
              <a:rPr lang="en-US" sz="1400" i="1" dirty="0" smtClean="0">
                <a:solidFill>
                  <a:schemeClr val="bg1"/>
                </a:solidFill>
              </a:rPr>
              <a:t> – Catania - 09/01/2020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20" name="Ovale 19"/>
          <p:cNvSpPr/>
          <p:nvPr/>
        </p:nvSpPr>
        <p:spPr>
          <a:xfrm>
            <a:off x="4902985" y="1963513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ttangolo 6"/>
          <p:cNvSpPr/>
          <p:nvPr/>
        </p:nvSpPr>
        <p:spPr>
          <a:xfrm>
            <a:off x="4902985" y="3073225"/>
            <a:ext cx="2912177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indent="-228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Gestione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della terapia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oncologica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  <p:cxnSp>
        <p:nvCxnSpPr>
          <p:cNvPr id="3" name="Connettore 2 2"/>
          <p:cNvCxnSpPr>
            <a:stCxn id="20" idx="1"/>
          </p:cNvCxnSpPr>
          <p:nvPr/>
        </p:nvCxnSpPr>
        <p:spPr>
          <a:xfrm flipH="1" flipV="1">
            <a:off x="4982547" y="2062065"/>
            <a:ext cx="361992" cy="333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2855168" y="1090569"/>
            <a:ext cx="2127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Gestione</a:t>
            </a:r>
            <a:r>
              <a:rPr lang="en-US" sz="1600" dirty="0" smtClean="0">
                <a:latin typeface="3ds" panose="02000503020000020004" pitchFamily="2" charset="0"/>
              </a:rPr>
              <a:t> e </a:t>
            </a:r>
            <a:r>
              <a:rPr lang="en-US" sz="1600" dirty="0" err="1" smtClean="0">
                <a:latin typeface="3ds" panose="02000503020000020004" pitchFamily="2" charset="0"/>
              </a:rPr>
              <a:t>validazione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delle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prescrizioni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mediche</a:t>
            </a:r>
            <a:endParaRPr lang="en-US" sz="1600" dirty="0">
              <a:latin typeface="3ds" panose="02000503020000020004" pitchFamily="2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10071124" y="444238"/>
            <a:ext cx="2323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3ds" panose="02000503020000020004" pitchFamily="2" charset="0"/>
              </a:rPr>
              <a:t>Terzo</a:t>
            </a:r>
            <a:r>
              <a:rPr lang="en-US" b="1" dirty="0" smtClean="0">
                <a:latin typeface="3ds" panose="02000503020000020004" pitchFamily="2" charset="0"/>
              </a:rPr>
              <a:t> </a:t>
            </a:r>
            <a:r>
              <a:rPr lang="en-US" b="1" dirty="0" err="1" smtClean="0">
                <a:latin typeface="3ds" panose="02000503020000020004" pitchFamily="2" charset="0"/>
              </a:rPr>
              <a:t>Insegnamento</a:t>
            </a:r>
            <a:endParaRPr lang="en-US" b="1" dirty="0">
              <a:latin typeface="3ds" panose="02000503020000020004" pitchFamily="2" charset="0"/>
            </a:endParaRPr>
          </a:p>
        </p:txBody>
      </p:sp>
      <p:cxnSp>
        <p:nvCxnSpPr>
          <p:cNvPr id="13" name="Connettore 2 12"/>
          <p:cNvCxnSpPr>
            <a:stCxn id="20" idx="7"/>
          </p:cNvCxnSpPr>
          <p:nvPr/>
        </p:nvCxnSpPr>
        <p:spPr>
          <a:xfrm flipV="1">
            <a:off x="7476553" y="2062065"/>
            <a:ext cx="441554" cy="333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/>
          <p:cNvSpPr txBox="1"/>
          <p:nvPr/>
        </p:nvSpPr>
        <p:spPr>
          <a:xfrm>
            <a:off x="7476553" y="1090706"/>
            <a:ext cx="2127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Approvvigionamento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dei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farmaci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antitumorali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4" name="Connettore 2 3"/>
          <p:cNvCxnSpPr>
            <a:stCxn id="20" idx="3"/>
          </p:cNvCxnSpPr>
          <p:nvPr/>
        </p:nvCxnSpPr>
        <p:spPr>
          <a:xfrm flipH="1">
            <a:off x="4982547" y="4480517"/>
            <a:ext cx="361992" cy="324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/>
          <p:cNvSpPr txBox="1"/>
          <p:nvPr/>
        </p:nvSpPr>
        <p:spPr>
          <a:xfrm>
            <a:off x="2855802" y="4708094"/>
            <a:ext cx="2127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Operazioni</a:t>
            </a:r>
            <a:r>
              <a:rPr lang="en-US" sz="1600" dirty="0" smtClean="0">
                <a:latin typeface="3ds" panose="02000503020000020004" pitchFamily="2" charset="0"/>
              </a:rPr>
              <a:t> di </a:t>
            </a:r>
            <a:r>
              <a:rPr lang="en-US" sz="1600" dirty="0" err="1" smtClean="0">
                <a:latin typeface="3ds" panose="02000503020000020004" pitchFamily="2" charset="0"/>
              </a:rPr>
              <a:t>pulizia</a:t>
            </a:r>
            <a:r>
              <a:rPr lang="en-US" sz="1600" dirty="0" smtClean="0">
                <a:latin typeface="3ds" panose="02000503020000020004" pitchFamily="2" charset="0"/>
              </a:rPr>
              <a:t> e </a:t>
            </a:r>
            <a:r>
              <a:rPr lang="en-US" sz="1600" dirty="0" err="1" smtClean="0">
                <a:latin typeface="3ds" panose="02000503020000020004" pitchFamily="2" charset="0"/>
              </a:rPr>
              <a:t>sanificazione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nei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locali</a:t>
            </a:r>
            <a:r>
              <a:rPr lang="en-US" sz="1600" dirty="0" smtClean="0">
                <a:latin typeface="3ds" panose="02000503020000020004" pitchFamily="2" charset="0"/>
              </a:rPr>
              <a:t> di </a:t>
            </a:r>
            <a:r>
              <a:rPr lang="en-US" sz="1600" dirty="0" err="1" smtClean="0">
                <a:latin typeface="3ds" panose="02000503020000020004" pitchFamily="2" charset="0"/>
              </a:rPr>
              <a:t>allestimento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6" name="Connettore 2 5"/>
          <p:cNvCxnSpPr>
            <a:stCxn id="20" idx="5"/>
          </p:cNvCxnSpPr>
          <p:nvPr/>
        </p:nvCxnSpPr>
        <p:spPr>
          <a:xfrm>
            <a:off x="7476553" y="4480517"/>
            <a:ext cx="338609" cy="324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7815162" y="4804756"/>
            <a:ext cx="2949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Elaborazione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ed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allestimento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della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formulazione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oncologica</a:t>
            </a:r>
            <a:endParaRPr lang="en-US" sz="1600" dirty="0">
              <a:latin typeface="3ds" panose="020005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71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6444529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/>
          <p:cNvSpPr/>
          <p:nvPr/>
        </p:nvSpPr>
        <p:spPr>
          <a:xfrm>
            <a:off x="0" y="-33251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10"/>
          <p:cNvSpPr txBox="1"/>
          <p:nvPr/>
        </p:nvSpPr>
        <p:spPr>
          <a:xfrm>
            <a:off x="6824749" y="6483930"/>
            <a:ext cx="5235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</a:rPr>
              <a:t>Management in </a:t>
            </a:r>
            <a:r>
              <a:rPr lang="en-US" sz="1400" i="1" dirty="0" err="1" smtClean="0">
                <a:solidFill>
                  <a:schemeClr val="bg1"/>
                </a:solidFill>
              </a:rPr>
              <a:t>Farmacia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Clinica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Oncologica</a:t>
            </a:r>
            <a:r>
              <a:rPr lang="en-US" sz="1400" i="1" dirty="0" smtClean="0">
                <a:solidFill>
                  <a:schemeClr val="bg1"/>
                </a:solidFill>
              </a:rPr>
              <a:t> – Catania - 09/01/2020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21" name="Ovale 20"/>
          <p:cNvSpPr/>
          <p:nvPr/>
        </p:nvSpPr>
        <p:spPr>
          <a:xfrm>
            <a:off x="7654497" y="477072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tangolo 7"/>
          <p:cNvSpPr/>
          <p:nvPr/>
        </p:nvSpPr>
        <p:spPr>
          <a:xfrm>
            <a:off x="7654497" y="1486459"/>
            <a:ext cx="30151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Gestione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delle sperimentazioni cliniche in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oncologia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  <p:cxnSp>
        <p:nvCxnSpPr>
          <p:cNvPr id="3" name="Connettore 2 2"/>
          <p:cNvCxnSpPr>
            <a:stCxn id="21" idx="2"/>
          </p:cNvCxnSpPr>
          <p:nvPr/>
        </p:nvCxnSpPr>
        <p:spPr>
          <a:xfrm flipH="1">
            <a:off x="7024255" y="1951499"/>
            <a:ext cx="630242" cy="1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24"/>
          <p:cNvSpPr txBox="1"/>
          <p:nvPr/>
        </p:nvSpPr>
        <p:spPr>
          <a:xfrm>
            <a:off x="4405745" y="1548013"/>
            <a:ext cx="2705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3ds" panose="02000503020000020004" pitchFamily="2" charset="0"/>
              </a:rPr>
              <a:t>La </a:t>
            </a:r>
            <a:r>
              <a:rPr lang="en-US" sz="1600" dirty="0" err="1" smtClean="0">
                <a:latin typeface="3ds" panose="02000503020000020004" pitchFamily="2" charset="0"/>
              </a:rPr>
              <a:t>sperimentazione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clinica</a:t>
            </a:r>
            <a:r>
              <a:rPr lang="en-US" sz="1600" dirty="0" smtClean="0">
                <a:latin typeface="3ds" panose="02000503020000020004" pitchFamily="2" charset="0"/>
              </a:rPr>
              <a:t> del </a:t>
            </a:r>
            <a:r>
              <a:rPr lang="en-US" sz="1600" dirty="0" err="1" smtClean="0">
                <a:latin typeface="3ds" panose="02000503020000020004" pitchFamily="2" charset="0"/>
              </a:rPr>
              <a:t>farmaco</a:t>
            </a:r>
            <a:r>
              <a:rPr lang="en-US" sz="1600" dirty="0" smtClean="0">
                <a:latin typeface="3ds" panose="02000503020000020004" pitchFamily="2" charset="0"/>
              </a:rPr>
              <a:t>: le </a:t>
            </a:r>
            <a:r>
              <a:rPr lang="en-US" sz="1600" dirty="0" err="1" smtClean="0">
                <a:latin typeface="3ds" panose="02000503020000020004" pitchFamily="2" charset="0"/>
              </a:rPr>
              <a:t>tipologie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degli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studi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clinici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13" name="Connettore 2 12"/>
          <p:cNvCxnSpPr>
            <a:stCxn id="21" idx="3"/>
          </p:cNvCxnSpPr>
          <p:nvPr/>
        </p:nvCxnSpPr>
        <p:spPr>
          <a:xfrm flipH="1">
            <a:off x="7739149" y="2994076"/>
            <a:ext cx="356902" cy="364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5758255" y="3333830"/>
            <a:ext cx="2107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Iter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autorizzativo</a:t>
            </a:r>
            <a:r>
              <a:rPr lang="en-US" sz="1600" dirty="0" smtClean="0">
                <a:latin typeface="3ds" panose="02000503020000020004" pitchFamily="2" charset="0"/>
              </a:rPr>
              <a:t> di </a:t>
            </a:r>
            <a:r>
              <a:rPr lang="en-US" sz="1600" dirty="0" err="1" smtClean="0">
                <a:latin typeface="3ds" panose="02000503020000020004" pitchFamily="2" charset="0"/>
              </a:rPr>
              <a:t>uno</a:t>
            </a:r>
            <a:r>
              <a:rPr lang="en-US" sz="1600" dirty="0" smtClean="0">
                <a:latin typeface="3ds" panose="02000503020000020004" pitchFamily="2" charset="0"/>
              </a:rPr>
              <a:t> studio </a:t>
            </a:r>
            <a:r>
              <a:rPr lang="en-US" sz="1600" dirty="0" err="1" smtClean="0">
                <a:latin typeface="3ds" panose="02000503020000020004" pitchFamily="2" charset="0"/>
              </a:rPr>
              <a:t>clinico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27" name="Connettore 2 26"/>
          <p:cNvCxnSpPr>
            <a:stCxn id="21" idx="4"/>
          </p:cNvCxnSpPr>
          <p:nvPr/>
        </p:nvCxnSpPr>
        <p:spPr>
          <a:xfrm>
            <a:off x="9162058" y="3425926"/>
            <a:ext cx="0" cy="7720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/>
          <p:nvPr/>
        </p:nvSpPr>
        <p:spPr>
          <a:xfrm>
            <a:off x="8060876" y="4237328"/>
            <a:ext cx="220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Gestione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clinica</a:t>
            </a:r>
            <a:r>
              <a:rPr lang="en-US" sz="1600" dirty="0" smtClean="0">
                <a:latin typeface="3ds" panose="02000503020000020004" pitchFamily="2" charset="0"/>
              </a:rPr>
              <a:t> del </a:t>
            </a:r>
            <a:r>
              <a:rPr lang="en-US" sz="1600" dirty="0" err="1" smtClean="0">
                <a:latin typeface="3ds" panose="02000503020000020004" pitchFamily="2" charset="0"/>
              </a:rPr>
              <a:t>farmaco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sperimentale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30" name="Connettore 2 29"/>
          <p:cNvCxnSpPr>
            <a:stCxn id="21" idx="5"/>
          </p:cNvCxnSpPr>
          <p:nvPr/>
        </p:nvCxnSpPr>
        <p:spPr>
          <a:xfrm>
            <a:off x="10228065" y="2994076"/>
            <a:ext cx="370662" cy="398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/>
          <p:cNvSpPr txBox="1"/>
          <p:nvPr/>
        </p:nvSpPr>
        <p:spPr>
          <a:xfrm>
            <a:off x="10370319" y="3392675"/>
            <a:ext cx="1686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Comitati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etici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34" name="Connettore 2 33"/>
          <p:cNvCxnSpPr>
            <a:stCxn id="21" idx="6"/>
          </p:cNvCxnSpPr>
          <p:nvPr/>
        </p:nvCxnSpPr>
        <p:spPr>
          <a:xfrm>
            <a:off x="10669619" y="1951499"/>
            <a:ext cx="3696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4"/>
          <p:cNvSpPr txBox="1"/>
          <p:nvPr/>
        </p:nvSpPr>
        <p:spPr>
          <a:xfrm>
            <a:off x="10954616" y="1659111"/>
            <a:ext cx="1176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Studi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</a:p>
          <a:p>
            <a:pPr algn="ctr"/>
            <a:r>
              <a:rPr lang="en-US" sz="1600" dirty="0" smtClean="0">
                <a:latin typeface="3ds" panose="02000503020000020004" pitchFamily="2" charset="0"/>
              </a:rPr>
              <a:t>di </a:t>
            </a:r>
            <a:r>
              <a:rPr lang="en-US" sz="1600" dirty="0" err="1" smtClean="0">
                <a:latin typeface="3ds" panose="02000503020000020004" pitchFamily="2" charset="0"/>
              </a:rPr>
              <a:t>fase</a:t>
            </a:r>
            <a:r>
              <a:rPr lang="en-US" sz="1600" dirty="0" smtClean="0">
                <a:latin typeface="3ds" panose="02000503020000020004" pitchFamily="2" charset="0"/>
              </a:rPr>
              <a:t> I</a:t>
            </a:r>
            <a:endParaRPr lang="en-US" sz="1600" dirty="0">
              <a:latin typeface="3ds" panose="02000503020000020004" pitchFamily="2" charset="0"/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10071124" y="444238"/>
            <a:ext cx="2323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3ds" panose="02000503020000020004" pitchFamily="2" charset="0"/>
              </a:rPr>
              <a:t>Q</a:t>
            </a:r>
            <a:r>
              <a:rPr lang="en-US" b="1" dirty="0" smtClean="0">
                <a:latin typeface="3ds" panose="02000503020000020004" pitchFamily="2" charset="0"/>
              </a:rPr>
              <a:t>uarto </a:t>
            </a:r>
            <a:r>
              <a:rPr lang="en-US" b="1" dirty="0" err="1" smtClean="0">
                <a:latin typeface="3ds" panose="02000503020000020004" pitchFamily="2" charset="0"/>
              </a:rPr>
              <a:t>Insegnamento</a:t>
            </a:r>
            <a:endParaRPr lang="en-US" b="1" dirty="0">
              <a:latin typeface="3ds" panose="020005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87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6444529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/>
          <p:cNvSpPr/>
          <p:nvPr/>
        </p:nvSpPr>
        <p:spPr>
          <a:xfrm>
            <a:off x="0" y="-33251"/>
            <a:ext cx="12192000" cy="407323"/>
          </a:xfrm>
          <a:prstGeom prst="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10"/>
          <p:cNvSpPr txBox="1"/>
          <p:nvPr/>
        </p:nvSpPr>
        <p:spPr>
          <a:xfrm>
            <a:off x="6824749" y="6483930"/>
            <a:ext cx="5235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</a:rPr>
              <a:t>Management in </a:t>
            </a:r>
            <a:r>
              <a:rPr lang="en-US" sz="1400" i="1" dirty="0" err="1" smtClean="0">
                <a:solidFill>
                  <a:schemeClr val="bg1"/>
                </a:solidFill>
              </a:rPr>
              <a:t>Farmacia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Clinica</a:t>
            </a:r>
            <a:r>
              <a:rPr lang="en-US" sz="1400" i="1" dirty="0" smtClean="0">
                <a:solidFill>
                  <a:schemeClr val="bg1"/>
                </a:solidFill>
              </a:rPr>
              <a:t> </a:t>
            </a:r>
            <a:r>
              <a:rPr lang="en-US" sz="1400" i="1" dirty="0" err="1" smtClean="0">
                <a:solidFill>
                  <a:schemeClr val="bg1"/>
                </a:solidFill>
              </a:rPr>
              <a:t>Oncologica</a:t>
            </a:r>
            <a:r>
              <a:rPr lang="en-US" sz="1400" i="1" dirty="0" smtClean="0">
                <a:solidFill>
                  <a:schemeClr val="bg1"/>
                </a:solidFill>
              </a:rPr>
              <a:t> – Catania - 09/01/2020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22" name="Ovale 21"/>
          <p:cNvSpPr/>
          <p:nvPr/>
        </p:nvSpPr>
        <p:spPr>
          <a:xfrm>
            <a:off x="7654497" y="3457185"/>
            <a:ext cx="3015122" cy="29488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ttangolo 22"/>
          <p:cNvSpPr/>
          <p:nvPr/>
        </p:nvSpPr>
        <p:spPr>
          <a:xfrm>
            <a:off x="7690145" y="4434557"/>
            <a:ext cx="28892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Gestione </a:t>
            </a:r>
            <a:r>
              <a:rPr lang="it-IT" kern="1400" dirty="0">
                <a:solidFill>
                  <a:srgbClr val="4D4D4D"/>
                </a:solidFill>
                <a:latin typeface="3ds" panose="02000503020000020004" pitchFamily="2" charset="0"/>
              </a:rPr>
              <a:t>della farmacovigilanza in oncologia </a:t>
            </a:r>
            <a:r>
              <a:rPr lang="it-IT" kern="1400" dirty="0" smtClean="0">
                <a:solidFill>
                  <a:srgbClr val="4D4D4D"/>
                </a:solidFill>
                <a:latin typeface="3ds" panose="02000503020000020004" pitchFamily="2" charset="0"/>
              </a:rPr>
              <a:t>clinica</a:t>
            </a:r>
            <a:r>
              <a:rPr lang="it-IT" sz="2000" kern="1400" dirty="0" smtClean="0">
                <a:ln>
                  <a:noFill/>
                </a:ln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 </a:t>
            </a:r>
            <a:endParaRPr lang="it-IT" sz="2000" kern="140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</p:txBody>
      </p:sp>
      <p:cxnSp>
        <p:nvCxnSpPr>
          <p:cNvPr id="3" name="Connettore 2 2"/>
          <p:cNvCxnSpPr>
            <a:stCxn id="22" idx="2"/>
          </p:cNvCxnSpPr>
          <p:nvPr/>
        </p:nvCxnSpPr>
        <p:spPr>
          <a:xfrm flipH="1">
            <a:off x="7099069" y="4931612"/>
            <a:ext cx="555428" cy="61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4788131" y="4516113"/>
            <a:ext cx="2371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Definizioni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classificazione</a:t>
            </a:r>
            <a:r>
              <a:rPr lang="en-US" sz="1600" dirty="0" smtClean="0">
                <a:latin typeface="3ds" panose="02000503020000020004" pitchFamily="2" charset="0"/>
              </a:rPr>
              <a:t> e </a:t>
            </a:r>
            <a:r>
              <a:rPr lang="en-US" sz="1600" dirty="0" err="1" smtClean="0">
                <a:latin typeface="3ds" panose="02000503020000020004" pitchFamily="2" charset="0"/>
              </a:rPr>
              <a:t>segnalazione</a:t>
            </a:r>
            <a:r>
              <a:rPr lang="en-US" sz="1600" dirty="0" smtClean="0">
                <a:latin typeface="3ds" panose="02000503020000020004" pitchFamily="2" charset="0"/>
              </a:rPr>
              <a:t> </a:t>
            </a:r>
            <a:r>
              <a:rPr lang="en-US" sz="1600" dirty="0" err="1" smtClean="0">
                <a:latin typeface="3ds" panose="02000503020000020004" pitchFamily="2" charset="0"/>
              </a:rPr>
              <a:t>delle</a:t>
            </a:r>
            <a:r>
              <a:rPr lang="en-US" sz="1600" dirty="0" smtClean="0">
                <a:latin typeface="3ds" panose="02000503020000020004" pitchFamily="2" charset="0"/>
              </a:rPr>
              <a:t> ADR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13" name="Connettore 2 12"/>
          <p:cNvCxnSpPr>
            <a:stCxn id="22" idx="1"/>
          </p:cNvCxnSpPr>
          <p:nvPr/>
        </p:nvCxnSpPr>
        <p:spPr>
          <a:xfrm flipH="1" flipV="1">
            <a:off x="7764087" y="3557847"/>
            <a:ext cx="331964" cy="331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/>
          <p:cNvSpPr txBox="1"/>
          <p:nvPr/>
        </p:nvSpPr>
        <p:spPr>
          <a:xfrm>
            <a:off x="5838475" y="2934582"/>
            <a:ext cx="19725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3ds" panose="02000503020000020004" pitchFamily="2" charset="0"/>
              </a:rPr>
              <a:t>Rete </a:t>
            </a:r>
            <a:r>
              <a:rPr lang="en-US" sz="1600" dirty="0" err="1" smtClean="0">
                <a:latin typeface="3ds" panose="02000503020000020004" pitchFamily="2" charset="0"/>
              </a:rPr>
              <a:t>Nazionale</a:t>
            </a:r>
            <a:r>
              <a:rPr lang="en-US" sz="1600" dirty="0" smtClean="0">
                <a:latin typeface="3ds" panose="02000503020000020004" pitchFamily="2" charset="0"/>
              </a:rPr>
              <a:t> di </a:t>
            </a:r>
            <a:r>
              <a:rPr lang="en-US" sz="1600" dirty="0" err="1" smtClean="0">
                <a:latin typeface="3ds" panose="02000503020000020004" pitchFamily="2" charset="0"/>
              </a:rPr>
              <a:t>Farmacovigilanza</a:t>
            </a:r>
            <a:endParaRPr lang="en-US" sz="1600" dirty="0">
              <a:latin typeface="3ds" panose="02000503020000020004" pitchFamily="2" charset="0"/>
            </a:endParaRPr>
          </a:p>
        </p:txBody>
      </p:sp>
      <p:cxnSp>
        <p:nvCxnSpPr>
          <p:cNvPr id="15" name="Connettore 2 14"/>
          <p:cNvCxnSpPr>
            <a:stCxn id="22" idx="0"/>
          </p:cNvCxnSpPr>
          <p:nvPr/>
        </p:nvCxnSpPr>
        <p:spPr>
          <a:xfrm flipV="1">
            <a:off x="9162058" y="2867891"/>
            <a:ext cx="0" cy="589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24"/>
          <p:cNvSpPr txBox="1"/>
          <p:nvPr/>
        </p:nvSpPr>
        <p:spPr>
          <a:xfrm>
            <a:off x="8090188" y="2154736"/>
            <a:ext cx="19725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3ds" panose="02000503020000020004" pitchFamily="2" charset="0"/>
              </a:rPr>
              <a:t>Farmacovigilanza</a:t>
            </a:r>
            <a:r>
              <a:rPr lang="en-US" sz="1600" dirty="0" smtClean="0">
                <a:latin typeface="3ds" panose="02000503020000020004" pitchFamily="2" charset="0"/>
              </a:rPr>
              <a:t> in </a:t>
            </a:r>
            <a:r>
              <a:rPr lang="en-US" sz="1600" dirty="0" err="1" smtClean="0">
                <a:latin typeface="3ds" panose="02000503020000020004" pitchFamily="2" charset="0"/>
              </a:rPr>
              <a:t>Oncologia</a:t>
            </a:r>
            <a:endParaRPr lang="en-US" sz="1600" dirty="0">
              <a:latin typeface="3ds" panose="02000503020000020004" pitchFamily="2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10071124" y="444238"/>
            <a:ext cx="2120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3ds" panose="02000503020000020004" pitchFamily="2" charset="0"/>
              </a:rPr>
              <a:t>Quinto</a:t>
            </a:r>
          </a:p>
          <a:p>
            <a:pPr algn="ctr"/>
            <a:r>
              <a:rPr lang="en-US" b="1" dirty="0" err="1" smtClean="0">
                <a:latin typeface="3ds" panose="02000503020000020004" pitchFamily="2" charset="0"/>
              </a:rPr>
              <a:t>Insegnamento</a:t>
            </a:r>
            <a:endParaRPr lang="en-US" b="1" dirty="0">
              <a:latin typeface="3ds" panose="020005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79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387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3ds</vt:lpstr>
      <vt:lpstr>Arial</vt:lpstr>
      <vt:lpstr>Calibri</vt:lpstr>
      <vt:lpstr>Calibri Light</vt:lpstr>
      <vt:lpstr>Georgia</vt:lpstr>
      <vt:lpstr>Tema di Office</vt:lpstr>
      <vt:lpstr>Master di II livello  Management in Farmacia Clinica Oncologica  </vt:lpstr>
      <vt:lpstr>Finalità del master</vt:lpstr>
      <vt:lpstr>Il piano didattico del master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di II livello  Management in Farmacia Clinica Oncologica</dc:title>
  <dc:creator>hp</dc:creator>
  <cp:lastModifiedBy>hp</cp:lastModifiedBy>
  <cp:revision>16</cp:revision>
  <dcterms:created xsi:type="dcterms:W3CDTF">2020-01-08T09:18:05Z</dcterms:created>
  <dcterms:modified xsi:type="dcterms:W3CDTF">2020-01-14T11:26:57Z</dcterms:modified>
</cp:coreProperties>
</file>